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260" r:id="rId2"/>
    <p:sldId id="272" r:id="rId3"/>
    <p:sldId id="265" r:id="rId4"/>
    <p:sldId id="259" r:id="rId5"/>
    <p:sldId id="268" r:id="rId6"/>
    <p:sldId id="269" r:id="rId7"/>
    <p:sldId id="267" r:id="rId8"/>
    <p:sldId id="270" r:id="rId9"/>
    <p:sldId id="271" r:id="rId10"/>
    <p:sldId id="266" r:id="rId11"/>
    <p:sldId id="273" r:id="rId12"/>
    <p:sldId id="274" r:id="rId13"/>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156" autoAdjust="0"/>
  </p:normalViewPr>
  <p:slideViewPr>
    <p:cSldViewPr>
      <p:cViewPr varScale="1">
        <p:scale>
          <a:sx n="114" d="100"/>
          <a:sy n="114" d="100"/>
        </p:scale>
        <p:origin x="152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7CB5-74F5-4459-ACBF-99F5E0E4DBEB}" type="datetimeFigureOut">
              <a:rPr lang="en-GB" smtClean="0"/>
              <a:t>15/06/2017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EE9B99-DF64-4879-946A-4131B97B476C}" type="slidenum">
              <a:rPr lang="en-GB" smtClean="0"/>
              <a:t>‹#›</a:t>
            </a:fld>
            <a:endParaRPr lang="en-GB"/>
          </a:p>
        </p:txBody>
      </p:sp>
    </p:spTree>
    <p:extLst>
      <p:ext uri="{BB962C8B-B14F-4D97-AF65-F5344CB8AC3E}">
        <p14:creationId xmlns:p14="http://schemas.microsoft.com/office/powerpoint/2010/main" val="4237034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z="1200" kern="1200" dirty="0">
                <a:solidFill>
                  <a:schemeClr val="tx1"/>
                </a:solidFill>
                <a:effectLst/>
                <a:latin typeface="+mn-lt"/>
                <a:ea typeface="+mn-ea"/>
                <a:cs typeface="+mn-cs"/>
              </a:rPr>
              <a:t>King had a strong belief that all humans were connected to each other. In our global world, what affects one community affects all. Therefore war racism, poverty and war anywhere should matter to everyone everywhere.</a:t>
            </a:r>
            <a:endParaRPr lang="en-GB"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D51AACA-9426-4E5B-AC8E-D722079CBECB}" type="slidenum">
              <a:rPr lang="en-GB" altLang="en-US"/>
              <a:pPr/>
              <a:t>2</a:t>
            </a:fld>
            <a:endParaRPr lang="en-GB" altLang="en-US"/>
          </a:p>
        </p:txBody>
      </p:sp>
    </p:spTree>
    <p:extLst>
      <p:ext uri="{BB962C8B-B14F-4D97-AF65-F5344CB8AC3E}">
        <p14:creationId xmlns:p14="http://schemas.microsoft.com/office/powerpoint/2010/main" val="1499813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Our geographical connection to others by commodity chains produces moral responsibilities. As King said: “The world in which we live is geographically one. The challenge that we face today is to make it one in terms of brotherhood.”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Teachers</a:t>
            </a:r>
            <a:r>
              <a:rPr lang="en-GB" baseline="0" dirty="0"/>
              <a:t> might wish to draw attention to King’s gendered language and ask students how this would be phrased today.</a:t>
            </a:r>
            <a:endParaRPr lang="en-GB" dirty="0"/>
          </a:p>
          <a:p>
            <a:endParaRPr lang="en-GB" dirty="0"/>
          </a:p>
        </p:txBody>
      </p:sp>
      <p:sp>
        <p:nvSpPr>
          <p:cNvPr id="4" name="Slide Number Placeholder 3"/>
          <p:cNvSpPr>
            <a:spLocks noGrp="1"/>
          </p:cNvSpPr>
          <p:nvPr>
            <p:ph type="sldNum" sz="quarter" idx="10"/>
          </p:nvPr>
        </p:nvSpPr>
        <p:spPr/>
        <p:txBody>
          <a:bodyPr/>
          <a:lstStyle/>
          <a:p>
            <a:fld id="{AAEE9B99-DF64-4879-946A-4131B97B476C}" type="slidenum">
              <a:rPr lang="en-GB" smtClean="0"/>
              <a:t>12</a:t>
            </a:fld>
            <a:endParaRPr lang="en-GB"/>
          </a:p>
        </p:txBody>
      </p:sp>
    </p:spTree>
    <p:extLst>
      <p:ext uri="{BB962C8B-B14F-4D97-AF65-F5344CB8AC3E}">
        <p14:creationId xmlns:p14="http://schemas.microsoft.com/office/powerpoint/2010/main" val="811363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are going to look at</a:t>
            </a:r>
            <a:r>
              <a:rPr lang="en-GB" baseline="0"/>
              <a:t> King’s vision of global responsibility and the relationship between us in the UK and the DRC.</a:t>
            </a:r>
            <a:endParaRPr lang="en-GB" dirty="0"/>
          </a:p>
        </p:txBody>
      </p:sp>
      <p:sp>
        <p:nvSpPr>
          <p:cNvPr id="4" name="Slide Number Placeholder 3"/>
          <p:cNvSpPr>
            <a:spLocks noGrp="1"/>
          </p:cNvSpPr>
          <p:nvPr>
            <p:ph type="sldNum" sz="quarter" idx="10"/>
          </p:nvPr>
        </p:nvSpPr>
        <p:spPr/>
        <p:txBody>
          <a:bodyPr/>
          <a:lstStyle/>
          <a:p>
            <a:fld id="{AAEE9B99-DF64-4879-946A-4131B97B476C}" type="slidenum">
              <a:rPr lang="en-GB" smtClean="0"/>
              <a:t>4</a:t>
            </a:fld>
            <a:endParaRPr lang="en-GB"/>
          </a:p>
        </p:txBody>
      </p:sp>
    </p:spTree>
    <p:extLst>
      <p:ext uri="{BB962C8B-B14F-4D97-AF65-F5344CB8AC3E}">
        <p14:creationId xmlns:p14="http://schemas.microsoft.com/office/powerpoint/2010/main" val="2635231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colonial period</a:t>
            </a:r>
            <a:r>
              <a:rPr lang="en-GB" baseline="0" dirty="0"/>
              <a:t> Congo was ruled by Belgium. In 1885 the King of Belgium., Leopold, made it a private slave colony. </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In the early twentieth century the world’s b</a:t>
            </a:r>
            <a:r>
              <a:rPr lang="en-GB" sz="1200" kern="1200" dirty="0">
                <a:solidFill>
                  <a:schemeClr val="tx1"/>
                </a:solidFill>
                <a:effectLst/>
                <a:latin typeface="+mn-lt"/>
                <a:ea typeface="+mn-ea"/>
                <a:cs typeface="+mn-cs"/>
              </a:rPr>
              <a:t>ooming rubber industry – for example, for motor cars – was entirely dependent on Congo rubber.</a:t>
            </a:r>
            <a:r>
              <a:rPr lang="en-GB" sz="1200" kern="1200" baseline="0" dirty="0">
                <a:solidFill>
                  <a:schemeClr val="tx1"/>
                </a:solidFill>
                <a:effectLst/>
                <a:latin typeface="+mn-lt"/>
                <a:ea typeface="+mn-ea"/>
                <a:cs typeface="+mn-cs"/>
              </a:rPr>
              <a:t> This</a:t>
            </a:r>
            <a:r>
              <a:rPr lang="en-GB" sz="1200" kern="1200" dirty="0">
                <a:solidFill>
                  <a:schemeClr val="tx1"/>
                </a:solidFill>
                <a:effectLst/>
                <a:latin typeface="+mn-lt"/>
                <a:ea typeface="+mn-ea"/>
                <a:cs typeface="+mn-cs"/>
              </a:rPr>
              <a:t> made Leopold one of richest men in the world.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AAEE9B99-DF64-4879-946A-4131B97B476C}" type="slidenum">
              <a:rPr lang="en-GB" smtClean="0"/>
              <a:t>5</a:t>
            </a:fld>
            <a:endParaRPr lang="en-GB"/>
          </a:p>
        </p:txBody>
      </p:sp>
    </p:spTree>
    <p:extLst>
      <p:ext uri="{BB962C8B-B14F-4D97-AF65-F5344CB8AC3E}">
        <p14:creationId xmlns:p14="http://schemas.microsoft.com/office/powerpoint/2010/main" val="2537059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this had a severe</a:t>
            </a:r>
            <a:r>
              <a:rPr lang="en-GB" baseline="0" dirty="0"/>
              <a:t> cost for the people of the Congo. He policed it brutally: people had limbs cut off if they did not meet rubber production quotas, and the population of the country halved under his rule.</a:t>
            </a:r>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AAEE9B99-DF64-4879-946A-4131B97B476C}" type="slidenum">
              <a:rPr lang="en-GB" smtClean="0"/>
              <a:t>6</a:t>
            </a:fld>
            <a:endParaRPr lang="en-GB"/>
          </a:p>
        </p:txBody>
      </p:sp>
    </p:spTree>
    <p:extLst>
      <p:ext uri="{BB962C8B-B14F-4D97-AF65-F5344CB8AC3E}">
        <p14:creationId xmlns:p14="http://schemas.microsoft.com/office/powerpoint/2010/main" val="2442736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Congo became independent in 1960.</a:t>
            </a:r>
            <a:r>
              <a:rPr lang="en-GB" baseline="0" dirty="0"/>
              <a:t> In the ‘Cold War’ – the rivalry between the United States and the Soviet Union, each side backed different local leaders sot there was constant war and corruption.</a:t>
            </a:r>
          </a:p>
          <a:p>
            <a:endParaRPr lang="en-GB" dirty="0"/>
          </a:p>
        </p:txBody>
      </p:sp>
      <p:sp>
        <p:nvSpPr>
          <p:cNvPr id="4" name="Slide Number Placeholder 3"/>
          <p:cNvSpPr>
            <a:spLocks noGrp="1"/>
          </p:cNvSpPr>
          <p:nvPr>
            <p:ph type="sldNum" sz="quarter" idx="10"/>
          </p:nvPr>
        </p:nvSpPr>
        <p:spPr/>
        <p:txBody>
          <a:bodyPr/>
          <a:lstStyle/>
          <a:p>
            <a:fld id="{AAEE9B99-DF64-4879-946A-4131B97B476C}" type="slidenum">
              <a:rPr lang="en-GB" smtClean="0"/>
              <a:t>7</a:t>
            </a:fld>
            <a:endParaRPr lang="en-GB"/>
          </a:p>
        </p:txBody>
      </p:sp>
    </p:spTree>
    <p:extLst>
      <p:ext uri="{BB962C8B-B14F-4D97-AF65-F5344CB8AC3E}">
        <p14:creationId xmlns:p14="http://schemas.microsoft.com/office/powerpoint/2010/main" val="2479178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the end of the Cold War, in the late 1980s, the USA and Russia stopped sending money. The</a:t>
            </a:r>
            <a:r>
              <a:rPr lang="en-GB" baseline="0" dirty="0"/>
              <a:t> country descended even further into civil war, with warlords controlling different parts of the country</a:t>
            </a:r>
            <a:r>
              <a:rPr lang="en-GB" baseline="0"/>
              <a:t>. Rwanda </a:t>
            </a:r>
            <a:r>
              <a:rPr lang="en-GB" baseline="0" dirty="0"/>
              <a:t>and Uganda both invaded.</a:t>
            </a:r>
            <a:endParaRPr lang="en-GB" dirty="0"/>
          </a:p>
        </p:txBody>
      </p:sp>
      <p:sp>
        <p:nvSpPr>
          <p:cNvPr id="4" name="Slide Number Placeholder 3"/>
          <p:cNvSpPr>
            <a:spLocks noGrp="1"/>
          </p:cNvSpPr>
          <p:nvPr>
            <p:ph type="sldNum" sz="quarter" idx="10"/>
          </p:nvPr>
        </p:nvSpPr>
        <p:spPr/>
        <p:txBody>
          <a:bodyPr/>
          <a:lstStyle/>
          <a:p>
            <a:fld id="{AAEE9B99-DF64-4879-946A-4131B97B476C}" type="slidenum">
              <a:rPr lang="en-GB" smtClean="0"/>
              <a:t>8</a:t>
            </a:fld>
            <a:endParaRPr lang="en-GB"/>
          </a:p>
        </p:txBody>
      </p:sp>
    </p:spTree>
    <p:extLst>
      <p:ext uri="{BB962C8B-B14F-4D97-AF65-F5344CB8AC3E}">
        <p14:creationId xmlns:p14="http://schemas.microsoft.com/office/powerpoint/2010/main" val="1240794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a:t>
            </a:r>
            <a:r>
              <a:rPr lang="en-GB" baseline="0" dirty="0"/>
              <a:t> wars are significantly about resources: timber, gold, diamonds, metals. After invading, Uganda became a major exporter of gold and diamonds – despite having almost none of its own. It steals them and sells them on internationally. 5 million people have died in these wars since 1997 – the bloodiest conflict since World War 2.</a:t>
            </a:r>
            <a:endParaRPr lang="en-GB" dirty="0"/>
          </a:p>
        </p:txBody>
      </p:sp>
      <p:sp>
        <p:nvSpPr>
          <p:cNvPr id="4" name="Slide Number Placeholder 3"/>
          <p:cNvSpPr>
            <a:spLocks noGrp="1"/>
          </p:cNvSpPr>
          <p:nvPr>
            <p:ph type="sldNum" sz="quarter" idx="10"/>
          </p:nvPr>
        </p:nvSpPr>
        <p:spPr/>
        <p:txBody>
          <a:bodyPr/>
          <a:lstStyle/>
          <a:p>
            <a:fld id="{AAEE9B99-DF64-4879-946A-4131B97B476C}" type="slidenum">
              <a:rPr lang="en-GB" smtClean="0"/>
              <a:t>9</a:t>
            </a:fld>
            <a:endParaRPr lang="en-GB"/>
          </a:p>
        </p:txBody>
      </p:sp>
    </p:spTree>
    <p:extLst>
      <p:ext uri="{BB962C8B-B14F-4D97-AF65-F5344CB8AC3E}">
        <p14:creationId xmlns:p14="http://schemas.microsoft.com/office/powerpoint/2010/main" val="2817635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this history is</a:t>
            </a:r>
            <a:r>
              <a:rPr lang="en-GB" baseline="0" dirty="0"/>
              <a:t> one of the reasons why the people of Congo are so poor. If they had been paid fair prices for all their products over the past 130 years, and if this money had been used well by good rulers, Congo would be one of the richest countries in the world: yet it is one of the poorest.</a:t>
            </a:r>
            <a:endParaRPr lang="en-GB" dirty="0"/>
          </a:p>
        </p:txBody>
      </p:sp>
      <p:sp>
        <p:nvSpPr>
          <p:cNvPr id="4" name="Slide Number Placeholder 3"/>
          <p:cNvSpPr>
            <a:spLocks noGrp="1"/>
          </p:cNvSpPr>
          <p:nvPr>
            <p:ph type="sldNum" sz="quarter" idx="10"/>
          </p:nvPr>
        </p:nvSpPr>
        <p:spPr/>
        <p:txBody>
          <a:bodyPr/>
          <a:lstStyle/>
          <a:p>
            <a:fld id="{AAEE9B99-DF64-4879-946A-4131B97B476C}" type="slidenum">
              <a:rPr lang="en-GB" smtClean="0"/>
              <a:t>10</a:t>
            </a:fld>
            <a:endParaRPr lang="en-GB"/>
          </a:p>
        </p:txBody>
      </p:sp>
    </p:spTree>
    <p:extLst>
      <p:ext uri="{BB962C8B-B14F-4D97-AF65-F5344CB8AC3E}">
        <p14:creationId xmlns:p14="http://schemas.microsoft.com/office/powerpoint/2010/main" val="3836318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z="1200" kern="1200" dirty="0">
                <a:solidFill>
                  <a:schemeClr val="tx1"/>
                </a:solidFill>
                <a:effectLst/>
                <a:latin typeface="+mn-lt"/>
                <a:ea typeface="+mn-ea"/>
                <a:cs typeface="+mn-cs"/>
              </a:rPr>
              <a:t>We established through the ‘opinion line’ exercise that our sense of responsibility extends to others.</a:t>
            </a:r>
            <a:r>
              <a:rPr lang="en-GB" sz="1200" kern="1200" baseline="0" dirty="0">
                <a:solidFill>
                  <a:schemeClr val="tx1"/>
                </a:solidFill>
                <a:effectLst/>
                <a:latin typeface="+mn-lt"/>
                <a:ea typeface="+mn-ea"/>
                <a:cs typeface="+mn-cs"/>
              </a:rPr>
              <a:t> </a:t>
            </a:r>
          </a:p>
          <a:p>
            <a:pPr>
              <a:spcBef>
                <a:spcPct val="0"/>
              </a:spcBef>
            </a:pPr>
            <a:endParaRPr lang="en-GB" altLang="en-US" sz="1200" kern="1200" baseline="0" dirty="0">
              <a:solidFill>
                <a:schemeClr val="tx1"/>
              </a:solidFill>
              <a:effectLst/>
              <a:latin typeface="+mn-lt"/>
              <a:ea typeface="+mn-ea"/>
              <a:cs typeface="+mn-cs"/>
            </a:endParaRPr>
          </a:p>
          <a:p>
            <a:pPr>
              <a:spcBef>
                <a:spcPct val="0"/>
              </a:spcBef>
            </a:pPr>
            <a:r>
              <a:rPr lang="en-GB" altLang="en-US" sz="1200" kern="1200" baseline="0" dirty="0">
                <a:solidFill>
                  <a:schemeClr val="tx1"/>
                </a:solidFill>
                <a:effectLst/>
                <a:latin typeface="+mn-lt"/>
                <a:ea typeface="+mn-ea"/>
                <a:cs typeface="+mn-cs"/>
              </a:rPr>
              <a:t>But what, in particular, does all this have to do with us?</a:t>
            </a:r>
            <a:endParaRPr lang="en-GB"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D51AACA-9426-4E5B-AC8E-D722079CBECB}" type="slidenum">
              <a:rPr lang="en-GB" altLang="en-US"/>
              <a:pPr/>
              <a:t>11</a:t>
            </a:fld>
            <a:endParaRPr lang="en-GB" altLang="en-US"/>
          </a:p>
        </p:txBody>
      </p:sp>
    </p:spTree>
    <p:extLst>
      <p:ext uri="{BB962C8B-B14F-4D97-AF65-F5344CB8AC3E}">
        <p14:creationId xmlns:p14="http://schemas.microsoft.com/office/powerpoint/2010/main" val="3512543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086368E-A831-4FE0-A895-0F92BE74006A}" type="datetimeFigureOut">
              <a:rPr lang="en-GB" smtClean="0"/>
              <a:t>15/06/2017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132D43-F05E-475C-A36B-D4D476B7E1DC}" type="slidenum">
              <a:rPr lang="en-GB" smtClean="0"/>
              <a:t>‹#›</a:t>
            </a:fld>
            <a:endParaRPr lang="en-GB"/>
          </a:p>
        </p:txBody>
      </p:sp>
    </p:spTree>
    <p:extLst>
      <p:ext uri="{BB962C8B-B14F-4D97-AF65-F5344CB8AC3E}">
        <p14:creationId xmlns:p14="http://schemas.microsoft.com/office/powerpoint/2010/main" val="152885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86368E-A831-4FE0-A895-0F92BE74006A}" type="datetimeFigureOut">
              <a:rPr lang="en-GB" smtClean="0"/>
              <a:t>15/06/2017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132D43-F05E-475C-A36B-D4D476B7E1DC}" type="slidenum">
              <a:rPr lang="en-GB" smtClean="0"/>
              <a:t>‹#›</a:t>
            </a:fld>
            <a:endParaRPr lang="en-GB"/>
          </a:p>
        </p:txBody>
      </p:sp>
    </p:spTree>
    <p:extLst>
      <p:ext uri="{BB962C8B-B14F-4D97-AF65-F5344CB8AC3E}">
        <p14:creationId xmlns:p14="http://schemas.microsoft.com/office/powerpoint/2010/main" val="1651032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86368E-A831-4FE0-A895-0F92BE74006A}" type="datetimeFigureOut">
              <a:rPr lang="en-GB" smtClean="0"/>
              <a:t>15/06/2017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132D43-F05E-475C-A36B-D4D476B7E1DC}" type="slidenum">
              <a:rPr lang="en-GB" smtClean="0"/>
              <a:t>‹#›</a:t>
            </a:fld>
            <a:endParaRPr lang="en-GB"/>
          </a:p>
        </p:txBody>
      </p:sp>
    </p:spTree>
    <p:extLst>
      <p:ext uri="{BB962C8B-B14F-4D97-AF65-F5344CB8AC3E}">
        <p14:creationId xmlns:p14="http://schemas.microsoft.com/office/powerpoint/2010/main" val="204693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86368E-A831-4FE0-A895-0F92BE74006A}" type="datetimeFigureOut">
              <a:rPr lang="en-GB" smtClean="0"/>
              <a:t>15/06/2017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132D43-F05E-475C-A36B-D4D476B7E1DC}" type="slidenum">
              <a:rPr lang="en-GB" smtClean="0"/>
              <a:t>‹#›</a:t>
            </a:fld>
            <a:endParaRPr lang="en-GB"/>
          </a:p>
        </p:txBody>
      </p:sp>
    </p:spTree>
    <p:extLst>
      <p:ext uri="{BB962C8B-B14F-4D97-AF65-F5344CB8AC3E}">
        <p14:creationId xmlns:p14="http://schemas.microsoft.com/office/powerpoint/2010/main" val="2728871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86368E-A831-4FE0-A895-0F92BE74006A}" type="datetimeFigureOut">
              <a:rPr lang="en-GB" smtClean="0"/>
              <a:t>15/06/2017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132D43-F05E-475C-A36B-D4D476B7E1DC}" type="slidenum">
              <a:rPr lang="en-GB" smtClean="0"/>
              <a:t>‹#›</a:t>
            </a:fld>
            <a:endParaRPr lang="en-GB"/>
          </a:p>
        </p:txBody>
      </p:sp>
    </p:spTree>
    <p:extLst>
      <p:ext uri="{BB962C8B-B14F-4D97-AF65-F5344CB8AC3E}">
        <p14:creationId xmlns:p14="http://schemas.microsoft.com/office/powerpoint/2010/main" val="1661978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086368E-A831-4FE0-A895-0F92BE74006A}" type="datetimeFigureOut">
              <a:rPr lang="en-GB" smtClean="0"/>
              <a:t>15/06/2017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132D43-F05E-475C-A36B-D4D476B7E1DC}" type="slidenum">
              <a:rPr lang="en-GB" smtClean="0"/>
              <a:t>‹#›</a:t>
            </a:fld>
            <a:endParaRPr lang="en-GB"/>
          </a:p>
        </p:txBody>
      </p:sp>
    </p:spTree>
    <p:extLst>
      <p:ext uri="{BB962C8B-B14F-4D97-AF65-F5344CB8AC3E}">
        <p14:creationId xmlns:p14="http://schemas.microsoft.com/office/powerpoint/2010/main" val="1239597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086368E-A831-4FE0-A895-0F92BE74006A}" type="datetimeFigureOut">
              <a:rPr lang="en-GB" smtClean="0"/>
              <a:t>15/06/2017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132D43-F05E-475C-A36B-D4D476B7E1DC}" type="slidenum">
              <a:rPr lang="en-GB" smtClean="0"/>
              <a:t>‹#›</a:t>
            </a:fld>
            <a:endParaRPr lang="en-GB"/>
          </a:p>
        </p:txBody>
      </p:sp>
    </p:spTree>
    <p:extLst>
      <p:ext uri="{BB962C8B-B14F-4D97-AF65-F5344CB8AC3E}">
        <p14:creationId xmlns:p14="http://schemas.microsoft.com/office/powerpoint/2010/main" val="1987758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086368E-A831-4FE0-A895-0F92BE74006A}" type="datetimeFigureOut">
              <a:rPr lang="en-GB" smtClean="0"/>
              <a:t>15/06/2017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3132D43-F05E-475C-A36B-D4D476B7E1DC}" type="slidenum">
              <a:rPr lang="en-GB" smtClean="0"/>
              <a:t>‹#›</a:t>
            </a:fld>
            <a:endParaRPr lang="en-GB"/>
          </a:p>
        </p:txBody>
      </p:sp>
    </p:spTree>
    <p:extLst>
      <p:ext uri="{BB962C8B-B14F-4D97-AF65-F5344CB8AC3E}">
        <p14:creationId xmlns:p14="http://schemas.microsoft.com/office/powerpoint/2010/main" val="332477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86368E-A831-4FE0-A895-0F92BE74006A}" type="datetimeFigureOut">
              <a:rPr lang="en-GB" smtClean="0"/>
              <a:t>15/06/2017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3132D43-F05E-475C-A36B-D4D476B7E1DC}" type="slidenum">
              <a:rPr lang="en-GB" smtClean="0"/>
              <a:t>‹#›</a:t>
            </a:fld>
            <a:endParaRPr lang="en-GB"/>
          </a:p>
        </p:txBody>
      </p:sp>
    </p:spTree>
    <p:extLst>
      <p:ext uri="{BB962C8B-B14F-4D97-AF65-F5344CB8AC3E}">
        <p14:creationId xmlns:p14="http://schemas.microsoft.com/office/powerpoint/2010/main" val="1394919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86368E-A831-4FE0-A895-0F92BE74006A}" type="datetimeFigureOut">
              <a:rPr lang="en-GB" smtClean="0"/>
              <a:t>15/06/2017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132D43-F05E-475C-A36B-D4D476B7E1DC}" type="slidenum">
              <a:rPr lang="en-GB" smtClean="0"/>
              <a:t>‹#›</a:t>
            </a:fld>
            <a:endParaRPr lang="en-GB"/>
          </a:p>
        </p:txBody>
      </p:sp>
    </p:spTree>
    <p:extLst>
      <p:ext uri="{BB962C8B-B14F-4D97-AF65-F5344CB8AC3E}">
        <p14:creationId xmlns:p14="http://schemas.microsoft.com/office/powerpoint/2010/main" val="994003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86368E-A831-4FE0-A895-0F92BE74006A}" type="datetimeFigureOut">
              <a:rPr lang="en-GB" smtClean="0"/>
              <a:t>15/06/2017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132D43-F05E-475C-A36B-D4D476B7E1DC}" type="slidenum">
              <a:rPr lang="en-GB" smtClean="0"/>
              <a:t>‹#›</a:t>
            </a:fld>
            <a:endParaRPr lang="en-GB"/>
          </a:p>
        </p:txBody>
      </p:sp>
    </p:spTree>
    <p:extLst>
      <p:ext uri="{BB962C8B-B14F-4D97-AF65-F5344CB8AC3E}">
        <p14:creationId xmlns:p14="http://schemas.microsoft.com/office/powerpoint/2010/main" val="3466698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86368E-A831-4FE0-A895-0F92BE74006A}" type="datetimeFigureOut">
              <a:rPr lang="en-GB" smtClean="0"/>
              <a:t>15/06/2017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32D43-F05E-475C-A36B-D4D476B7E1DC}" type="slidenum">
              <a:rPr lang="en-GB" smtClean="0"/>
              <a:t>‹#›</a:t>
            </a:fld>
            <a:endParaRPr lang="en-GB"/>
          </a:p>
        </p:txBody>
      </p:sp>
    </p:spTree>
    <p:extLst>
      <p:ext uri="{BB962C8B-B14F-4D97-AF65-F5344CB8AC3E}">
        <p14:creationId xmlns:p14="http://schemas.microsoft.com/office/powerpoint/2010/main" val="243823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319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27584" y="916841"/>
            <a:ext cx="7467600" cy="646331"/>
          </a:xfrm>
          <a:prstGeom prst="rect">
            <a:avLst/>
          </a:prstGeom>
          <a:noFill/>
        </p:spPr>
        <p:txBody>
          <a:bodyPr wrap="square" rtlCol="0">
            <a:spAutoFit/>
          </a:bodyPr>
          <a:lstStyle/>
          <a:p>
            <a:pPr algn="ctr"/>
            <a:r>
              <a:rPr lang="en-GB" dirty="0">
                <a:latin typeface="Market Fresh" pitchFamily="34" charset="0"/>
              </a:rPr>
              <a:t>In </a:t>
            </a:r>
            <a:r>
              <a:rPr lang="en-GB" dirty="0" smtClean="0">
                <a:latin typeface="Market Fresh" pitchFamily="34" charset="0"/>
              </a:rPr>
              <a:t>figures:</a:t>
            </a:r>
          </a:p>
          <a:p>
            <a:pPr algn="ctr"/>
            <a:r>
              <a:rPr lang="en-GB" dirty="0" smtClean="0">
                <a:latin typeface="Market Fresh" pitchFamily="34" charset="0"/>
              </a:rPr>
              <a:t>the </a:t>
            </a:r>
            <a:r>
              <a:rPr lang="en-GB" dirty="0">
                <a:latin typeface="Market Fresh" pitchFamily="34" charset="0"/>
              </a:rPr>
              <a:t>UK and the Democratic Republic of Congo</a:t>
            </a:r>
          </a:p>
        </p:txBody>
      </p:sp>
      <p:graphicFrame>
        <p:nvGraphicFramePr>
          <p:cNvPr id="4" name="Table 3"/>
          <p:cNvGraphicFramePr>
            <a:graphicFrameLocks noGrp="1"/>
          </p:cNvGraphicFramePr>
          <p:nvPr>
            <p:extLst>
              <p:ext uri="{D42A27DB-BD31-4B8C-83A1-F6EECF244321}">
                <p14:modId xmlns:p14="http://schemas.microsoft.com/office/powerpoint/2010/main" val="2906093402"/>
              </p:ext>
            </p:extLst>
          </p:nvPr>
        </p:nvGraphicFramePr>
        <p:xfrm>
          <a:off x="1513384" y="1844824"/>
          <a:ext cx="6096000" cy="4124960"/>
        </p:xfrm>
        <a:graphic>
          <a:graphicData uri="http://schemas.openxmlformats.org/drawingml/2006/table">
            <a:tbl>
              <a:tblPr firstRow="1" bandRow="1">
                <a:tableStyleId>{073A0DAA-6AF3-43AB-8588-CEC1D06C72B9}</a:tableStyleId>
              </a:tblPr>
              <a:tblGrid>
                <a:gridCol w="2032000">
                  <a:extLst>
                    <a:ext uri="{9D8B030D-6E8A-4147-A177-3AD203B41FA5}">
                      <a16:colId xmlns="" xmlns:a16="http://schemas.microsoft.com/office/drawing/2014/main" val="20000"/>
                    </a:ext>
                  </a:extLst>
                </a:gridCol>
                <a:gridCol w="2032000">
                  <a:extLst>
                    <a:ext uri="{9D8B030D-6E8A-4147-A177-3AD203B41FA5}">
                      <a16:colId xmlns="" xmlns:a16="http://schemas.microsoft.com/office/drawing/2014/main" val="20001"/>
                    </a:ext>
                  </a:extLst>
                </a:gridCol>
                <a:gridCol w="2032000">
                  <a:extLst>
                    <a:ext uri="{9D8B030D-6E8A-4147-A177-3AD203B41FA5}">
                      <a16:colId xmlns="" xmlns:a16="http://schemas.microsoft.com/office/drawing/2014/main" val="20002"/>
                    </a:ext>
                  </a:extLst>
                </a:gridCol>
              </a:tblGrid>
              <a:tr h="508000">
                <a:tc>
                  <a:txBody>
                    <a:bodyPr/>
                    <a:lstStyle/>
                    <a:p>
                      <a:endParaRPr lang="en-GB" dirty="0"/>
                    </a:p>
                  </a:txBody>
                  <a:tcPr/>
                </a:tc>
                <a:tc>
                  <a:txBody>
                    <a:bodyPr/>
                    <a:lstStyle/>
                    <a:p>
                      <a:r>
                        <a:rPr lang="en-GB" dirty="0"/>
                        <a:t>UK</a:t>
                      </a:r>
                    </a:p>
                  </a:txBody>
                  <a:tcPr/>
                </a:tc>
                <a:tc>
                  <a:txBody>
                    <a:bodyPr/>
                    <a:lstStyle/>
                    <a:p>
                      <a:r>
                        <a:rPr lang="en-GB" dirty="0"/>
                        <a:t>CONGO</a:t>
                      </a:r>
                    </a:p>
                  </a:txBody>
                  <a:tcPr/>
                </a:tc>
                <a:extLst>
                  <a:ext uri="{0D108BD9-81ED-4DB2-BD59-A6C34878D82A}">
                    <a16:rowId xmlns="" xmlns:a16="http://schemas.microsoft.com/office/drawing/2014/main" val="10000"/>
                  </a:ext>
                </a:extLst>
              </a:tr>
              <a:tr h="508000">
                <a:tc>
                  <a:txBody>
                    <a:bodyPr/>
                    <a:lstStyle/>
                    <a:p>
                      <a:r>
                        <a:rPr lang="en-GB" dirty="0"/>
                        <a:t>Population (million)</a:t>
                      </a:r>
                    </a:p>
                  </a:txBody>
                  <a:tcPr/>
                </a:tc>
                <a:tc>
                  <a:txBody>
                    <a:bodyPr/>
                    <a:lstStyle/>
                    <a:p>
                      <a:pPr algn="ctr"/>
                      <a:r>
                        <a:rPr lang="en-GB" dirty="0"/>
                        <a:t>65</a:t>
                      </a:r>
                    </a:p>
                  </a:txBody>
                  <a:tcPr/>
                </a:tc>
                <a:tc>
                  <a:txBody>
                    <a:bodyPr/>
                    <a:lstStyle/>
                    <a:p>
                      <a:pPr algn="ctr"/>
                      <a:r>
                        <a:rPr lang="en-GB" dirty="0"/>
                        <a:t>67</a:t>
                      </a:r>
                    </a:p>
                  </a:txBody>
                  <a:tcPr/>
                </a:tc>
                <a:extLst>
                  <a:ext uri="{0D108BD9-81ED-4DB2-BD59-A6C34878D82A}">
                    <a16:rowId xmlns="" xmlns:a16="http://schemas.microsoft.com/office/drawing/2014/main" val="10001"/>
                  </a:ext>
                </a:extLst>
              </a:tr>
              <a:tr h="508000">
                <a:tc>
                  <a:txBody>
                    <a:bodyPr/>
                    <a:lstStyle/>
                    <a:p>
                      <a:r>
                        <a:rPr lang="en-GB" dirty="0"/>
                        <a:t>Population (US$/cap)</a:t>
                      </a:r>
                    </a:p>
                  </a:txBody>
                  <a:tcPr/>
                </a:tc>
                <a:tc>
                  <a:txBody>
                    <a:bodyPr/>
                    <a:lstStyle/>
                    <a:p>
                      <a:pPr algn="ctr"/>
                      <a:r>
                        <a:rPr lang="en-GB" dirty="0"/>
                        <a:t>35,000</a:t>
                      </a:r>
                    </a:p>
                  </a:txBody>
                  <a:tcPr/>
                </a:tc>
                <a:tc>
                  <a:txBody>
                    <a:bodyPr/>
                    <a:lstStyle/>
                    <a:p>
                      <a:pPr algn="ctr"/>
                      <a:r>
                        <a:rPr lang="en-GB" dirty="0"/>
                        <a:t>320</a:t>
                      </a:r>
                    </a:p>
                  </a:txBody>
                  <a:tcPr/>
                </a:tc>
                <a:extLst>
                  <a:ext uri="{0D108BD9-81ED-4DB2-BD59-A6C34878D82A}">
                    <a16:rowId xmlns="" xmlns:a16="http://schemas.microsoft.com/office/drawing/2014/main" val="10002"/>
                  </a:ext>
                </a:extLst>
              </a:tr>
              <a:tr h="508000">
                <a:tc>
                  <a:txBody>
                    <a:bodyPr/>
                    <a:lstStyle/>
                    <a:p>
                      <a:r>
                        <a:rPr lang="en-GB" dirty="0"/>
                        <a:t>Life expectancy at birth</a:t>
                      </a:r>
                      <a:r>
                        <a:rPr lang="en-GB" baseline="0" dirty="0"/>
                        <a:t> (M/F)</a:t>
                      </a:r>
                      <a:endParaRPr lang="en-GB" dirty="0"/>
                    </a:p>
                  </a:txBody>
                  <a:tcPr/>
                </a:tc>
                <a:tc>
                  <a:txBody>
                    <a:bodyPr/>
                    <a:lstStyle/>
                    <a:p>
                      <a:pPr algn="ctr"/>
                      <a:r>
                        <a:rPr lang="en-GB" dirty="0"/>
                        <a:t>78/82</a:t>
                      </a:r>
                    </a:p>
                  </a:txBody>
                  <a:tcPr/>
                </a:tc>
                <a:tc>
                  <a:txBody>
                    <a:bodyPr/>
                    <a:lstStyle/>
                    <a:p>
                      <a:pPr algn="ctr"/>
                      <a:r>
                        <a:rPr lang="en-GB" dirty="0"/>
                        <a:t>47/51</a:t>
                      </a:r>
                    </a:p>
                  </a:txBody>
                  <a:tcPr/>
                </a:tc>
                <a:extLst>
                  <a:ext uri="{0D108BD9-81ED-4DB2-BD59-A6C34878D82A}">
                    <a16:rowId xmlns="" xmlns:a16="http://schemas.microsoft.com/office/drawing/2014/main" val="10003"/>
                  </a:ext>
                </a:extLst>
              </a:tr>
              <a:tr h="508000">
                <a:tc>
                  <a:txBody>
                    <a:bodyPr/>
                    <a:lstStyle/>
                    <a:p>
                      <a:r>
                        <a:rPr lang="en-GB" dirty="0"/>
                        <a:t>Annual expenditure on health</a:t>
                      </a:r>
                      <a:r>
                        <a:rPr lang="en-GB" baseline="0" dirty="0"/>
                        <a:t>/cap (US$)</a:t>
                      </a:r>
                      <a:endParaRPr lang="en-GB" dirty="0"/>
                    </a:p>
                  </a:txBody>
                  <a:tcPr/>
                </a:tc>
                <a:tc>
                  <a:txBody>
                    <a:bodyPr/>
                    <a:lstStyle/>
                    <a:p>
                      <a:pPr algn="ctr"/>
                      <a:endParaRPr lang="en-GB" sz="1800" kern="1200" dirty="0">
                        <a:solidFill>
                          <a:schemeClr val="dk1"/>
                        </a:solidFill>
                        <a:effectLst/>
                        <a:latin typeface="+mn-lt"/>
                        <a:ea typeface="+mn-ea"/>
                        <a:cs typeface="+mn-cs"/>
                      </a:endParaRPr>
                    </a:p>
                    <a:p>
                      <a:pPr algn="ctr"/>
                      <a:r>
                        <a:rPr lang="en-GB" sz="1800" kern="1200" dirty="0">
                          <a:solidFill>
                            <a:schemeClr val="dk1"/>
                          </a:solidFill>
                          <a:effectLst/>
                          <a:latin typeface="+mn-lt"/>
                          <a:ea typeface="+mn-ea"/>
                          <a:cs typeface="+mn-cs"/>
                        </a:rPr>
                        <a:t>3,480</a:t>
                      </a:r>
                      <a:endParaRPr lang="en-GB" dirty="0"/>
                    </a:p>
                  </a:txBody>
                  <a:tcPr/>
                </a:tc>
                <a:tc>
                  <a:txBody>
                    <a:bodyPr/>
                    <a:lstStyle/>
                    <a:p>
                      <a:pPr algn="ctr"/>
                      <a:endParaRPr lang="en-GB" dirty="0"/>
                    </a:p>
                    <a:p>
                      <a:pPr algn="ctr"/>
                      <a:r>
                        <a:rPr lang="en-GB" dirty="0"/>
                        <a:t>27</a:t>
                      </a:r>
                    </a:p>
                  </a:txBody>
                  <a:tcPr/>
                </a:tc>
                <a:extLst>
                  <a:ext uri="{0D108BD9-81ED-4DB2-BD59-A6C34878D82A}">
                    <a16:rowId xmlns="" xmlns:a16="http://schemas.microsoft.com/office/drawing/2014/main" val="10004"/>
                  </a:ext>
                </a:extLst>
              </a:tr>
              <a:tr h="50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Probability of dying 15-60 years of age, per 1000 people</a:t>
                      </a:r>
                      <a:endParaRPr lang="en-GB" dirty="0"/>
                    </a:p>
                  </a:txBody>
                  <a:tcPr/>
                </a:tc>
                <a:tc>
                  <a:txBody>
                    <a:bodyPr/>
                    <a:lstStyle/>
                    <a:p>
                      <a:pPr algn="ctr"/>
                      <a:endParaRPr lang="en-GB" dirty="0"/>
                    </a:p>
                    <a:p>
                      <a:pPr algn="ctr"/>
                      <a:r>
                        <a:rPr lang="en-GB" dirty="0"/>
                        <a:t>95/58</a:t>
                      </a:r>
                    </a:p>
                  </a:txBody>
                  <a:tcPr/>
                </a:tc>
                <a:tc>
                  <a:txBody>
                    <a:bodyPr/>
                    <a:lstStyle/>
                    <a:p>
                      <a:pPr algn="ctr"/>
                      <a:endParaRPr lang="en-GB" dirty="0"/>
                    </a:p>
                    <a:p>
                      <a:pPr algn="ctr"/>
                      <a:r>
                        <a:rPr lang="en-GB" dirty="0"/>
                        <a:t>442/331</a:t>
                      </a:r>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940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75" name="TextBox 5"/>
          <p:cNvSpPr txBox="1">
            <a:spLocks noChangeArrowheads="1"/>
          </p:cNvSpPr>
          <p:nvPr/>
        </p:nvSpPr>
        <p:spPr bwMode="auto">
          <a:xfrm>
            <a:off x="1106116" y="908720"/>
            <a:ext cx="693347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GB" sz="2400" i="1" dirty="0" smtClean="0">
                <a:latin typeface="+mj-lt"/>
              </a:rPr>
              <a:t>“We </a:t>
            </a:r>
            <a:r>
              <a:rPr lang="en-GB" sz="2400" i="1" dirty="0">
                <a:latin typeface="+mj-lt"/>
              </a:rPr>
              <a:t>have got to come to see that the destiny of white and coloured persons is tied together. In a real sense we are caught in an inescapable network of mutuality.” </a:t>
            </a:r>
            <a:endParaRPr lang="en-GB" altLang="en-US" sz="2400" i="1" dirty="0">
              <a:latin typeface="+mj-lt"/>
            </a:endParaRPr>
          </a:p>
        </p:txBody>
      </p:sp>
      <p:pic>
        <p:nvPicPr>
          <p:cNvPr id="307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2636912"/>
            <a:ext cx="5630356"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4326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1540" y="980728"/>
            <a:ext cx="8532440" cy="830997"/>
          </a:xfrm>
          <a:prstGeom prst="rect">
            <a:avLst/>
          </a:prstGeom>
          <a:noFill/>
        </p:spPr>
        <p:txBody>
          <a:bodyPr wrap="square" rtlCol="0">
            <a:spAutoFit/>
          </a:bodyPr>
          <a:lstStyle/>
          <a:p>
            <a:r>
              <a:rPr lang="en-GB" sz="2400" dirty="0">
                <a:latin typeface="+mj-lt"/>
              </a:rPr>
              <a:t>“The world in which we live is geographically one. The challenge that we face today is to make it one in terms of brotherhood</a:t>
            </a:r>
            <a:r>
              <a:rPr lang="en-GB" sz="2400" dirty="0" smtClean="0">
                <a:latin typeface="+mj-lt"/>
              </a:rPr>
              <a:t>.”</a:t>
            </a:r>
            <a:endParaRPr lang="en-GB" sz="2400" dirty="0">
              <a:latin typeface="+mj-lt"/>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0969" y="2037041"/>
            <a:ext cx="6570133" cy="4395320"/>
          </a:xfrm>
          <a:prstGeom prst="rect">
            <a:avLst/>
          </a:prstGeom>
        </p:spPr>
      </p:pic>
    </p:spTree>
    <p:extLst>
      <p:ext uri="{BB962C8B-B14F-4D97-AF65-F5344CB8AC3E}">
        <p14:creationId xmlns:p14="http://schemas.microsoft.com/office/powerpoint/2010/main" val="1557372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75" name="TextBox 5"/>
          <p:cNvSpPr txBox="1">
            <a:spLocks noChangeArrowheads="1"/>
          </p:cNvSpPr>
          <p:nvPr/>
        </p:nvSpPr>
        <p:spPr bwMode="auto">
          <a:xfrm>
            <a:off x="467544" y="4653136"/>
            <a:ext cx="844564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GB" sz="2000" dirty="0" smtClean="0">
                <a:latin typeface="+mj-lt"/>
              </a:rPr>
              <a:t>“We have got to come to see that the destiny of white and coloured persons is tied together. In a real sense we are caught in an inescapable network of mutuality.”</a:t>
            </a:r>
          </a:p>
          <a:p>
            <a:pPr>
              <a:spcBef>
                <a:spcPct val="0"/>
              </a:spcBef>
              <a:buNone/>
            </a:pPr>
            <a:endParaRPr lang="en-GB" sz="2000" dirty="0" smtClean="0">
              <a:latin typeface="+mj-lt"/>
            </a:endParaRPr>
          </a:p>
          <a:p>
            <a:pPr>
              <a:spcBef>
                <a:spcPct val="0"/>
              </a:spcBef>
              <a:buNone/>
            </a:pPr>
            <a:r>
              <a:rPr lang="en-GB" sz="2000" dirty="0" smtClean="0">
                <a:latin typeface="+mj-lt"/>
              </a:rPr>
              <a:t>- </a:t>
            </a:r>
            <a:r>
              <a:rPr lang="en-GB" altLang="en-US" sz="2000" dirty="0" err="1" smtClean="0">
                <a:latin typeface="+mj-lt"/>
              </a:rPr>
              <a:t>Dr.</a:t>
            </a:r>
            <a:r>
              <a:rPr lang="en-GB" altLang="en-US" sz="2000" dirty="0" smtClean="0">
                <a:latin typeface="+mj-lt"/>
              </a:rPr>
              <a:t> Martin Luther King Jr., Newcastle, 1967.</a:t>
            </a:r>
            <a:endParaRPr lang="en-GB" altLang="en-US" sz="2000" dirty="0">
              <a:latin typeface="+mj-lt"/>
            </a:endParaRPr>
          </a:p>
        </p:txBody>
      </p:sp>
      <p:pic>
        <p:nvPicPr>
          <p:cNvPr id="307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188640"/>
            <a:ext cx="6264696" cy="416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806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09092" y="1052736"/>
            <a:ext cx="7848872" cy="4801314"/>
          </a:xfrm>
          <a:prstGeom prst="rect">
            <a:avLst/>
          </a:prstGeom>
          <a:noFill/>
        </p:spPr>
        <p:txBody>
          <a:bodyPr wrap="square" rtlCol="0">
            <a:spAutoFit/>
          </a:bodyPr>
          <a:lstStyle/>
          <a:p>
            <a:r>
              <a:rPr lang="en-GB" dirty="0">
                <a:latin typeface="+mj-lt"/>
              </a:rPr>
              <a:t>“Whatever affects one directly, affects all indirectly. We are made to live together because of the interrelated structure of reality. Did you ever stop to think that you can't leave for your job in the morning without being dependent on most of the world? You get up in the morning and go to the bathroom and reach over for the sponge, and that's handed to you by a Pacific islander. You reach for a bar of soap, and that's given to you at the hands of a Frenchman. And then you go into the kitchen to drink your coffee for the morning, and that's poured into your cup by a South American. And maybe you want tea: that's poured into your cup by a Chinese. Or maybe you're desirous of having cocoa for breakfast, and that's poured into your cup by a West African. And then you reach over for your toast, and that's given to you at the hands of an English-speaking farmer, not to mention the baker. And before you finish eating breakfast in the morning, you've depended on more than half of the world. This is the way our universe is structured, this is its interrelated quality. We aren't going to have peace on earth until we recognize this basic fact of the interrelated structure of all reality</a:t>
            </a:r>
            <a:r>
              <a:rPr lang="en-GB" dirty="0" smtClean="0">
                <a:latin typeface="+mj-lt"/>
              </a:rPr>
              <a:t>.”</a:t>
            </a:r>
          </a:p>
          <a:p>
            <a:endParaRPr lang="en-GB" dirty="0">
              <a:latin typeface="+mj-lt"/>
            </a:endParaRPr>
          </a:p>
          <a:p>
            <a:r>
              <a:rPr lang="en-GB" dirty="0" smtClean="0">
                <a:latin typeface="+mj-lt"/>
              </a:rPr>
              <a:t>- Martin </a:t>
            </a:r>
            <a:r>
              <a:rPr lang="en-GB" dirty="0">
                <a:latin typeface="+mj-lt"/>
              </a:rPr>
              <a:t>Luther King, A Christmas Sermon on Peace, </a:t>
            </a:r>
            <a:r>
              <a:rPr lang="en-GB" dirty="0" smtClean="0">
                <a:latin typeface="+mj-lt"/>
              </a:rPr>
              <a:t>1967.</a:t>
            </a:r>
            <a:endParaRPr lang="en-GB" dirty="0">
              <a:latin typeface="+mj-lt"/>
            </a:endParaRPr>
          </a:p>
        </p:txBody>
      </p:sp>
    </p:spTree>
    <p:extLst>
      <p:ext uri="{BB962C8B-B14F-4D97-AF65-F5344CB8AC3E}">
        <p14:creationId xmlns:p14="http://schemas.microsoft.com/office/powerpoint/2010/main" val="3901425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7704" y="476672"/>
            <a:ext cx="5112568" cy="5591871"/>
          </a:xfrm>
          <a:prstGeom prst="rect">
            <a:avLst/>
          </a:prstGeom>
        </p:spPr>
      </p:pic>
    </p:spTree>
    <p:extLst>
      <p:ext uri="{BB962C8B-B14F-4D97-AF65-F5344CB8AC3E}">
        <p14:creationId xmlns:p14="http://schemas.microsoft.com/office/powerpoint/2010/main" val="3818516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636" y="1330136"/>
            <a:ext cx="5454074" cy="3395008"/>
          </a:xfrm>
          <a:prstGeom prst="rect">
            <a:avLst/>
          </a:prstGeom>
        </p:spPr>
      </p:pic>
      <p:sp>
        <p:nvSpPr>
          <p:cNvPr id="3" name="TextBox 2"/>
          <p:cNvSpPr txBox="1"/>
          <p:nvPr/>
        </p:nvSpPr>
        <p:spPr>
          <a:xfrm>
            <a:off x="251048" y="899428"/>
            <a:ext cx="6553200" cy="369332"/>
          </a:xfrm>
          <a:prstGeom prst="rect">
            <a:avLst/>
          </a:prstGeom>
          <a:noFill/>
        </p:spPr>
        <p:txBody>
          <a:bodyPr wrap="square" rtlCol="0">
            <a:spAutoFit/>
          </a:bodyPr>
          <a:lstStyle/>
          <a:p>
            <a:r>
              <a:rPr lang="en-GB" dirty="0" smtClean="0">
                <a:latin typeface="Market Fresh" pitchFamily="34" charset="0"/>
              </a:rPr>
              <a:t>Southern </a:t>
            </a:r>
            <a:r>
              <a:rPr lang="en-GB" dirty="0">
                <a:latin typeface="Market Fresh" pitchFamily="34" charset="0"/>
              </a:rPr>
              <a:t>and Central Africa before World War </a:t>
            </a:r>
            <a:r>
              <a:rPr lang="en-GB" dirty="0" smtClean="0">
                <a:latin typeface="Market Fresh" pitchFamily="34" charset="0"/>
              </a:rPr>
              <a:t>I</a:t>
            </a:r>
            <a:endParaRPr lang="en-GB" dirty="0">
              <a:latin typeface="Market Fresh"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9800" y="2462233"/>
            <a:ext cx="2912085" cy="3161145"/>
          </a:xfrm>
          <a:prstGeom prst="rect">
            <a:avLst/>
          </a:prstGeom>
        </p:spPr>
      </p:pic>
      <p:sp>
        <p:nvSpPr>
          <p:cNvPr id="5" name="TextBox 4"/>
          <p:cNvSpPr txBox="1"/>
          <p:nvPr/>
        </p:nvSpPr>
        <p:spPr>
          <a:xfrm>
            <a:off x="5364088" y="5805264"/>
            <a:ext cx="3456384" cy="646331"/>
          </a:xfrm>
          <a:prstGeom prst="rect">
            <a:avLst/>
          </a:prstGeom>
          <a:noFill/>
        </p:spPr>
        <p:txBody>
          <a:bodyPr wrap="square" rtlCol="0">
            <a:spAutoFit/>
          </a:bodyPr>
          <a:lstStyle/>
          <a:p>
            <a:r>
              <a:rPr lang="en-GB" dirty="0" smtClean="0">
                <a:latin typeface="Market Fresh" pitchFamily="34" charset="0"/>
              </a:rPr>
              <a:t>King </a:t>
            </a:r>
            <a:r>
              <a:rPr lang="en-GB" dirty="0">
                <a:latin typeface="Market Fresh" pitchFamily="34" charset="0"/>
              </a:rPr>
              <a:t>Leopold II of Belgium</a:t>
            </a:r>
            <a:endParaRPr lang="en-GB" b="1" dirty="0">
              <a:latin typeface="Market Fresh" pitchFamily="34" charset="0"/>
            </a:endParaRPr>
          </a:p>
          <a:p>
            <a:endParaRPr lang="en-GB" dirty="0"/>
          </a:p>
        </p:txBody>
      </p:sp>
    </p:spTree>
    <p:extLst>
      <p:ext uri="{BB962C8B-B14F-4D97-AF65-F5344CB8AC3E}">
        <p14:creationId xmlns:p14="http://schemas.microsoft.com/office/powerpoint/2010/main" val="2709879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104" y="1628800"/>
            <a:ext cx="2912085" cy="316114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576" y="368002"/>
            <a:ext cx="4227059" cy="6229350"/>
          </a:xfrm>
          <a:prstGeom prst="rect">
            <a:avLst/>
          </a:prstGeom>
        </p:spPr>
      </p:pic>
    </p:spTree>
    <p:extLst>
      <p:ext uri="{BB962C8B-B14F-4D97-AF65-F5344CB8AC3E}">
        <p14:creationId xmlns:p14="http://schemas.microsoft.com/office/powerpoint/2010/main" val="54036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260648"/>
            <a:ext cx="7056784" cy="6427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1133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980728"/>
            <a:ext cx="8109470" cy="5148870"/>
          </a:xfrm>
          <a:prstGeom prst="rect">
            <a:avLst/>
          </a:prstGeom>
        </p:spPr>
      </p:pic>
    </p:spTree>
    <p:extLst>
      <p:ext uri="{BB962C8B-B14F-4D97-AF65-F5344CB8AC3E}">
        <p14:creationId xmlns:p14="http://schemas.microsoft.com/office/powerpoint/2010/main" val="1749657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935956"/>
            <a:ext cx="8679150" cy="4869308"/>
          </a:xfrm>
          <a:prstGeom prst="rect">
            <a:avLst/>
          </a:prstGeom>
        </p:spPr>
      </p:pic>
    </p:spTree>
    <p:extLst>
      <p:ext uri="{BB962C8B-B14F-4D97-AF65-F5344CB8AC3E}">
        <p14:creationId xmlns:p14="http://schemas.microsoft.com/office/powerpoint/2010/main" val="4108611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923</Words>
  <Application>Microsoft Office PowerPoint</Application>
  <PresentationFormat>On-screen Show (4:3)</PresentationFormat>
  <Paragraphs>61</Paragraphs>
  <Slides>12</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Market Fresh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Newcastle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in your mobile phone?</dc:title>
  <dc:creator>Nick Megoran</dc:creator>
  <cp:lastModifiedBy>Nick Megoran</cp:lastModifiedBy>
  <cp:revision>18</cp:revision>
  <dcterms:created xsi:type="dcterms:W3CDTF">2013-01-15T11:22:22Z</dcterms:created>
  <dcterms:modified xsi:type="dcterms:W3CDTF">2017-06-15T12:03:56Z</dcterms:modified>
</cp:coreProperties>
</file>